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8" r:id="rId2"/>
    <p:sldId id="264" r:id="rId3"/>
    <p:sldId id="263" r:id="rId4"/>
    <p:sldId id="265" r:id="rId5"/>
    <p:sldId id="269" r:id="rId6"/>
    <p:sldId id="267" r:id="rId7"/>
    <p:sldId id="262" r:id="rId8"/>
    <p:sldId id="271" r:id="rId9"/>
    <p:sldId id="273" r:id="rId10"/>
    <p:sldId id="274" r:id="rId11"/>
    <p:sldId id="25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100" d="100"/>
          <a:sy n="100" d="100"/>
        </p:scale>
        <p:origin x="70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[WhereBestSellersSellWhatProduct.xlsx]States w Most Sales!PivotTable3</c:name>
    <c:fmtId val="3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2400" b="1">
                <a:solidFill>
                  <a:schemeClr val="accent6"/>
                </a:solidFill>
              </a:rPr>
              <a:t>States With Most Purchases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accent6"/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>
            <a:gsLst>
              <a:gs pos="0">
                <a:schemeClr val="accent1"/>
              </a:gs>
              <a:gs pos="100000">
                <a:schemeClr val="accent1">
                  <a:lumMod val="84000"/>
                </a:schemeClr>
              </a:gs>
            </a:gsLst>
            <a:lin ang="5400000" scaled="1"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1591642944642589E-2"/>
          <c:y val="0.10695968230233763"/>
          <c:w val="0.95449971087538654"/>
          <c:h val="0.799341786044757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'States w Most Sales'!$B$3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'States w Most Sales'!$A$4:$A$14</c:f>
              <c:strCache>
                <c:ptCount val="10"/>
                <c:pt idx="0">
                  <c:v>Sao Paulo</c:v>
                </c:pt>
                <c:pt idx="1">
                  <c:v>Rio De Janiero</c:v>
                </c:pt>
                <c:pt idx="2">
                  <c:v>Minas Gerais</c:v>
                </c:pt>
                <c:pt idx="3">
                  <c:v>Rio Grande do Sul</c:v>
                </c:pt>
                <c:pt idx="4">
                  <c:v>Parana</c:v>
                </c:pt>
                <c:pt idx="5">
                  <c:v>Bahia</c:v>
                </c:pt>
                <c:pt idx="6">
                  <c:v>Santa Catarina</c:v>
                </c:pt>
                <c:pt idx="7">
                  <c:v>Goias</c:v>
                </c:pt>
                <c:pt idx="8">
                  <c:v>Distrito Federal</c:v>
                </c:pt>
                <c:pt idx="9">
                  <c:v>Espirito Santo</c:v>
                </c:pt>
              </c:strCache>
            </c:strRef>
          </c:cat>
          <c:val>
            <c:numRef>
              <c:f>'States w Most Sales'!$B$4:$B$14</c:f>
              <c:numCache>
                <c:formatCode>"$"#,##0.00</c:formatCode>
                <c:ptCount val="10"/>
                <c:pt idx="0">
                  <c:v>7500184.4799999995</c:v>
                </c:pt>
                <c:pt idx="1">
                  <c:v>2736014.9200000023</c:v>
                </c:pt>
                <c:pt idx="2">
                  <c:v>2301409.1500000074</c:v>
                </c:pt>
                <c:pt idx="3">
                  <c:v>1127281.1199999973</c:v>
                </c:pt>
                <c:pt idx="4">
                  <c:v>1053724.9900000014</c:v>
                </c:pt>
                <c:pt idx="5">
                  <c:v>786125.1600000012</c:v>
                </c:pt>
                <c:pt idx="6">
                  <c:v>777467.9500000003</c:v>
                </c:pt>
                <c:pt idx="7">
                  <c:v>503539.86000000098</c:v>
                </c:pt>
                <c:pt idx="8">
                  <c:v>429150.38999999937</c:v>
                </c:pt>
                <c:pt idx="9">
                  <c:v>403827.2699999999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1B-4D04-9429-439EE0D0931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391038751"/>
        <c:axId val="1391041247"/>
      </c:barChart>
      <c:catAx>
        <c:axId val="13910387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Brazilian States</a:t>
                </a:r>
              </a:p>
            </c:rich>
          </c:tx>
          <c:layout>
            <c:manualLayout>
              <c:xMode val="edge"/>
              <c:yMode val="edge"/>
              <c:x val="0.43359665100368305"/>
              <c:y val="0.948933476840574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1041247"/>
        <c:crosses val="autoZero"/>
        <c:auto val="1"/>
        <c:lblAlgn val="ctr"/>
        <c:lblOffset val="100"/>
        <c:noMultiLvlLbl val="0"/>
      </c:catAx>
      <c:valAx>
        <c:axId val="1391041247"/>
        <c:scaling>
          <c:orientation val="minMax"/>
          <c:min val="0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Amt  $ Sold (Brazilian Real)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crossAx val="1391038751"/>
        <c:crosses val="autoZero"/>
        <c:crossBetween val="between"/>
        <c:majorUnit val="50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02C37-4D42-4622-8CD6-C8019501A503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26A82-B7F1-4613-9BED-214934EA9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63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analysis is based on a public dataset published on Kaggle that was provided by Olist of 100k orders from 2016 to 2018.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A26A82-B7F1-4613-9BED-214934EA916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28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Wingdings" panose="05000000000000000000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A26A82-B7F1-4613-9BED-214934EA91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7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A26A82-B7F1-4613-9BED-214934EA91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90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03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73841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34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027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80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862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8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29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20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4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43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4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94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8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7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170CD-CD08-4113-BF20-B87F7C96F85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902E58F-F477-4112-8133-53090847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6B6F-290E-D268-BED4-284836C37F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379DC-BD54-ACE7-E794-F4ABCFFFC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34" y="0"/>
            <a:ext cx="1030309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B38DB68-B71A-88E0-C96E-0FE180DF7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1684" y="6455370"/>
            <a:ext cx="3250316" cy="289379"/>
          </a:xfrm>
        </p:spPr>
        <p:txBody>
          <a:bodyPr>
            <a:normAutofit fontScale="85000" lnSpcReduction="20000"/>
          </a:bodyPr>
          <a:lstStyle/>
          <a:p>
            <a:r>
              <a:rPr lang="en-US" b="1" i="1" dirty="0">
                <a:solidFill>
                  <a:srgbClr val="002060"/>
                </a:solidFill>
              </a:rPr>
              <a:t>Rosana Infante</a:t>
            </a:r>
          </a:p>
        </p:txBody>
      </p:sp>
    </p:spTree>
    <p:extLst>
      <p:ext uri="{BB962C8B-B14F-4D97-AF65-F5344CB8AC3E}">
        <p14:creationId xmlns:p14="http://schemas.microsoft.com/office/powerpoint/2010/main" val="3039515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EA6FF9-79EA-6657-39E5-6495D400A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58" y="203963"/>
            <a:ext cx="9820867" cy="652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647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C739B-FAE4-78A2-59D5-597E20F5B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4196507" cy="659907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41AAA8-7D31-7801-C6BB-C2A3D7160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09" y="1460868"/>
            <a:ext cx="3883489" cy="388348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E4AC16-FF2A-9D0F-D4DE-AD1805653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4613" y="1343920"/>
            <a:ext cx="3157819" cy="440048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Choose a best-selling product category. </a:t>
            </a:r>
          </a:p>
          <a:p>
            <a:r>
              <a:rPr lang="en-US" dirty="0"/>
              <a:t>Advertising should be geared to customers’ top selling locations.</a:t>
            </a:r>
          </a:p>
          <a:p>
            <a:r>
              <a:rPr lang="en-US" dirty="0"/>
              <a:t>Prepare to accept credit card or </a:t>
            </a:r>
            <a:r>
              <a:rPr lang="en-US" dirty="0" err="1"/>
              <a:t>boleto</a:t>
            </a:r>
            <a:r>
              <a:rPr lang="en-US" dirty="0"/>
              <a:t> payments.</a:t>
            </a:r>
          </a:p>
        </p:txBody>
      </p:sp>
    </p:spTree>
    <p:extLst>
      <p:ext uri="{BB962C8B-B14F-4D97-AF65-F5344CB8AC3E}">
        <p14:creationId xmlns:p14="http://schemas.microsoft.com/office/powerpoint/2010/main" val="3032059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CE8F515-5208-C19E-FA60-3BF8AF3D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017" y="4076447"/>
            <a:ext cx="2952350" cy="2781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304C48D-C0A1-15BC-ADE1-627252AC9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810" y="889389"/>
            <a:ext cx="4514850" cy="300037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85F9EF0-102E-6108-802A-B74DB1F084FD}"/>
              </a:ext>
            </a:extLst>
          </p:cNvPr>
          <p:cNvSpPr txBox="1">
            <a:spLocks/>
          </p:cNvSpPr>
          <p:nvPr/>
        </p:nvSpPr>
        <p:spPr>
          <a:xfrm>
            <a:off x="1006824" y="60409"/>
            <a:ext cx="7766936" cy="69519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  <a:highlight>
                  <a:srgbClr val="0000FF"/>
                </a:highlight>
              </a:rPr>
              <a:t>Brazilian Ecommerce Startup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5B9CBD5-CDD5-EB5B-A8B9-1EBBE9D14BCA}"/>
              </a:ext>
            </a:extLst>
          </p:cNvPr>
          <p:cNvSpPr/>
          <p:nvPr/>
        </p:nvSpPr>
        <p:spPr>
          <a:xfrm>
            <a:off x="256296" y="866704"/>
            <a:ext cx="4514850" cy="35355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894C4F-B3E6-3F7B-CB94-51C75F96E4E6}"/>
              </a:ext>
            </a:extLst>
          </p:cNvPr>
          <p:cNvSpPr txBox="1"/>
          <p:nvPr/>
        </p:nvSpPr>
        <p:spPr>
          <a:xfrm flipH="1">
            <a:off x="369763" y="961269"/>
            <a:ext cx="42879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Founded by Tiago Dalvi in 2015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Valued at $1.5 Billion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Connects small businesses to large product marketplaces such as Mercado Libre and Amazon connecting retailers to a broader customer base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Has more than 45,000 shopkeepers and retailers as clients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Expanded operations to Mexico in 2021 and looks to expand throughout Latin America</a:t>
            </a:r>
          </a:p>
        </p:txBody>
      </p:sp>
    </p:spTree>
    <p:extLst>
      <p:ext uri="{BB962C8B-B14F-4D97-AF65-F5344CB8AC3E}">
        <p14:creationId xmlns:p14="http://schemas.microsoft.com/office/powerpoint/2010/main" val="56360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77A7D-24E3-5673-D2A5-F9AE02D0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94547"/>
            <a:ext cx="8596668" cy="83963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highlight>
                  <a:srgbClr val="0000FF"/>
                </a:highlight>
              </a:rPr>
              <a:t>Interested in becoming an Olist seller?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76D74-4F0F-5DF0-B6EA-E57E7ED98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6706"/>
            <a:ext cx="8596668" cy="289080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What sells most &amp; where?</a:t>
            </a:r>
          </a:p>
          <a:p>
            <a:r>
              <a:rPr lang="en-US" sz="3600" dirty="0">
                <a:solidFill>
                  <a:srgbClr val="0070C0"/>
                </a:solidFill>
              </a:rPr>
              <a:t>What payment types are most beneficial?</a:t>
            </a:r>
          </a:p>
          <a:p>
            <a:r>
              <a:rPr lang="en-US" sz="3600" dirty="0">
                <a:solidFill>
                  <a:srgbClr val="0070C0"/>
                </a:solidFill>
              </a:rPr>
              <a:t>What are the top sellers doing?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C321A0-D64F-C4ED-792C-4E2E6C9A9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0" y="279286"/>
            <a:ext cx="10096500" cy="639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06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4D1E937-4069-4834-011F-A1ED228D5B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6039068"/>
              </p:ext>
            </p:extLst>
          </p:nvPr>
        </p:nvGraphicFramePr>
        <p:xfrm>
          <a:off x="266700" y="228601"/>
          <a:ext cx="10582275" cy="6448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38490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EB52E30-B9C7-3790-F60D-EF7E2B55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53" y="208853"/>
            <a:ext cx="10294021" cy="652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7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77BCF4-DCE0-1F2F-392A-2EF6E21C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10" y="257176"/>
            <a:ext cx="1046369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79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2EACE6-A38B-4481-1D1F-CEF7069B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19" y="447675"/>
            <a:ext cx="10639287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3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45C443-092F-082A-D035-832B2CFEB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155751"/>
            <a:ext cx="10267949" cy="654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8547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1094</TotalTime>
  <Words>152</Words>
  <Application>Microsoft Office PowerPoint</Application>
  <PresentationFormat>Widescreen</PresentationFormat>
  <Paragraphs>23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Trebuchet MS</vt:lpstr>
      <vt:lpstr>Wingdings</vt:lpstr>
      <vt:lpstr>Wingdings 3</vt:lpstr>
      <vt:lpstr>Facet</vt:lpstr>
      <vt:lpstr>PowerPoint Presentation</vt:lpstr>
      <vt:lpstr>PowerPoint Presentation</vt:lpstr>
      <vt:lpstr>Interested in becoming an Olist seller?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I</dc:creator>
  <cp:lastModifiedBy>R I</cp:lastModifiedBy>
  <cp:revision>21</cp:revision>
  <dcterms:created xsi:type="dcterms:W3CDTF">2023-02-22T21:38:50Z</dcterms:created>
  <dcterms:modified xsi:type="dcterms:W3CDTF">2023-06-13T16:40:41Z</dcterms:modified>
</cp:coreProperties>
</file>

<file path=docProps/thumbnail.jpeg>
</file>